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68" d="100"/>
          <a:sy n="68" d="100"/>
        </p:scale>
        <p:origin x="3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707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50EDC9D-9FE6-47F3-9908-83837AF9DFAA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6707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01544F-08AA-45A4-B18B-63486DCED03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444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EE85908-07D7-46D3-97F5-BC889AA4874E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68915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7BF7CC1-F6C3-4F62-A3E4-654F9B06E686}" type="slidenum">
              <a:rPr lang="en-US" altLang="en-US"/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6891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91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36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1BDEB66-4FC2-440C-A4D5-29A4A4046762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69120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BBC2F0-BF19-42FA-9D89-8D6BA1999371}" type="slidenum">
              <a:rPr lang="en-US" altLang="en-US"/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6912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12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650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95343FC-94F2-401A-8C8E-AC38AD41D307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69325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72EF59C-B316-4298-8426-30CE793B8CB9}" type="slidenum">
              <a:rPr lang="en-US" altLang="en-US"/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6932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32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088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IRA </a:t>
            </a:r>
            <a:r>
              <a:rPr lang="en-US" altLang="en-US" dirty="0" err="1" smtClean="0">
                <a:cs typeface="Arial" panose="020B0604020202020204" pitchFamily="34" charset="0"/>
              </a:rPr>
              <a:t>Wkt</a:t>
            </a:r>
            <a:r>
              <a:rPr lang="en-US" altLang="en-US" dirty="0" smtClean="0">
                <a:cs typeface="Arial" panose="020B0604020202020204" pitchFamily="34" charset="0"/>
              </a:rPr>
              <a:t> is used to calculate the deductible &amp; non-deductible portions of client’s IRA contributions</a:t>
            </a:r>
          </a:p>
          <a:p>
            <a:pPr marL="273050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calculates most of this Worksheet from income data already entered.  Just enter IRA contribution on Line 10</a:t>
            </a:r>
          </a:p>
        </p:txBody>
      </p:sp>
      <p:sp>
        <p:nvSpPr>
          <p:cNvPr id="6953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3271B76-7DAF-413E-85DA-60F275522AC3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6953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7C94217-A2BA-4B6A-89AB-92360E632D4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411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Line 10 is where you must enter IRA contributions (underlined in red)</a:t>
            </a: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calculates deductible portion of IRA contributions &amp; transfers to 1040 Line 32</a:t>
            </a:r>
          </a:p>
          <a:p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transfers Nondeductible Contributions to Form 8606.  This keeps a record of amounts that will not be taxed again when IRA distribution is taken</a:t>
            </a:r>
          </a:p>
        </p:txBody>
      </p:sp>
      <p:sp>
        <p:nvSpPr>
          <p:cNvPr id="6973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EDB66FA-2CFF-4BA1-B8A0-E14D68211577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69735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BB223AF-DF88-4EB0-B1C6-6A3FEBBA719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7986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 smtClean="0">
              <a:cs typeface="Arial" panose="020B0604020202020204" pitchFamily="34" charset="0"/>
            </a:endParaRPr>
          </a:p>
          <a:p>
            <a:endParaRPr lang="en-US" altLang="en-US" dirty="0" smtClean="0">
              <a:cs typeface="Arial" panose="020B0604020202020204" pitchFamily="34" charset="0"/>
            </a:endParaRPr>
          </a:p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6993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8D8C324-48A2-49FD-B1F6-CE586F88CB5A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6993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9759C0D-8866-4E9E-9A8B-0B3ECED9A58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5875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72593A8-956E-4423-82C5-061548CA304B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701444" name="Rectangle 7"/>
          <p:cNvSpPr txBox="1">
            <a:spLocks noGrp="1" noChangeArrowheads="1"/>
          </p:cNvSpPr>
          <p:nvPr/>
        </p:nvSpPr>
        <p:spPr bwMode="auto">
          <a:xfrm>
            <a:off x="3941763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9A4AB3-FBFA-4CC3-A2CF-975DE99D023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70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14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Income Limitations apply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Student</a:t>
            </a:r>
            <a:r>
              <a:rPr lang="en-US" altLang="en-US" baseline="0" dirty="0" smtClean="0">
                <a:cs typeface="Arial" panose="020B0604020202020204" pitchFamily="34" charset="0"/>
              </a:rPr>
              <a:t> Loan interest deduction not available for MFS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baseline="0" dirty="0" smtClean="0">
              <a:cs typeface="Arial" panose="020B0604020202020204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aseline="0" dirty="0" smtClean="0">
                <a:cs typeface="Arial" panose="020B0604020202020204" pitchFamily="34" charset="0"/>
              </a:rPr>
              <a:t> To claim this deduction, you must be legally obligated to pay </a:t>
            </a:r>
          </a:p>
          <a:p>
            <a:pPr marL="274320" lvl="1" eaLnBrk="1" hangingPunct="1">
              <a:buFont typeface="Arial" pitchFamily="34" charset="0"/>
              <a:buChar char="•"/>
            </a:pPr>
            <a:r>
              <a:rPr lang="en-US" altLang="en-US" baseline="0" dirty="0" smtClean="0">
                <a:cs typeface="Arial" panose="020B0604020202020204" pitchFamily="34" charset="0"/>
              </a:rPr>
              <a:t> i.e. - if loan is in child’s name, only child can take deduction (even if parents pay off loan)</a:t>
            </a:r>
          </a:p>
          <a:p>
            <a:pPr eaLnBrk="1" hangingPunct="1"/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7577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Enter Student Loan Interest on 1040 </a:t>
            </a:r>
            <a:r>
              <a:rPr lang="en-US" altLang="en-US" dirty="0" err="1" smtClean="0">
                <a:cs typeface="Arial" panose="020B0604020202020204" pitchFamily="34" charset="0"/>
              </a:rPr>
              <a:t>Wkt</a:t>
            </a:r>
            <a:r>
              <a:rPr lang="en-US" altLang="en-US" dirty="0" smtClean="0">
                <a:cs typeface="Arial" panose="020B0604020202020204" pitchFamily="34" charset="0"/>
              </a:rPr>
              <a:t> 2 in section “Student Loan Interest (Postsecondary Education)”</a:t>
            </a: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transfers Student Loan Interest deduction to 1040 Line 33</a:t>
            </a:r>
          </a:p>
        </p:txBody>
      </p:sp>
      <p:sp>
        <p:nvSpPr>
          <p:cNvPr id="7034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0A427B8-6D08-491B-A731-B30C5056DDC5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70349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9E34E70-6467-4365-9C30-D4CDF703B4A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9081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transfers Student Loan Interest deduction from 1040 </a:t>
            </a:r>
            <a:r>
              <a:rPr lang="en-US" altLang="en-US" dirty="0" err="1" smtClean="0">
                <a:cs typeface="Arial" panose="020B0604020202020204" pitchFamily="34" charset="0"/>
              </a:rPr>
              <a:t>Wkt</a:t>
            </a:r>
            <a:r>
              <a:rPr lang="en-US" altLang="en-US" dirty="0" smtClean="0">
                <a:cs typeface="Arial" panose="020B0604020202020204" pitchFamily="34" charset="0"/>
              </a:rPr>
              <a:t> 2 to 1040 Line 33</a:t>
            </a:r>
          </a:p>
        </p:txBody>
      </p:sp>
      <p:sp>
        <p:nvSpPr>
          <p:cNvPr id="70554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A214C45-2DEF-4153-9DE0-37E6EF277AC4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70554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686187E-C0C0-4C40-B141-8A2B98F764C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99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smtClean="0">
                <a:cs typeface="Arial" panose="020B0604020202020204" pitchFamily="34" charset="0"/>
              </a:rPr>
              <a:t> Always wait until the end of the return (after Diagnostics) to input education expenses to compare Education Credits vs Tuition &amp; Fees deduction</a:t>
            </a:r>
          </a:p>
        </p:txBody>
      </p:sp>
      <p:sp>
        <p:nvSpPr>
          <p:cNvPr id="7075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1065E99-8EB6-43B5-B365-ACD2A8EF9BDB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70759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9E75A82-3060-43F4-A48C-CE64782F798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705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E18CB2E-4A73-462E-8303-755E43443059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67277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197C54-8FBB-4FC3-BAC4-148F7AD1F3B7}" type="slidenum">
              <a:rPr lang="en-US" altLang="en-US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7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27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564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7157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C86890C-4D81-4358-86A6-5AA3436C9277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71578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541396A-0AC5-4A87-BB4C-5B9797C8CAE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070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7178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8A44D55-C3C6-48B5-89E6-6C90AA172D6A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7178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D08AE71-AEB8-437E-B5A1-6081CB64AB9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4165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71987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C27E111-C00B-446D-8E89-9E43BABF3377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7198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93DA3A0-10F7-4B22-A8BD-C5DE2AEF4CA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25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This is the Adjustments to Income section of the 1040</a:t>
            </a:r>
          </a:p>
        </p:txBody>
      </p:sp>
      <p:sp>
        <p:nvSpPr>
          <p:cNvPr id="6748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AE5DBE8-B14B-4AAA-9B97-771735A18F81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6748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4C9A84D-A42A-42F2-99B9-8EBD54172DF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05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6768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862E505-853C-4B57-8D9B-C0BF29D0790C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6768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5075D48-2448-4035-811D-44199D3C9A9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600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Example of Domestic</a:t>
            </a:r>
            <a:r>
              <a:rPr lang="en-US" altLang="en-US" baseline="0" dirty="0" smtClean="0">
                <a:cs typeface="Arial" panose="020B0604020202020204" pitchFamily="34" charset="0"/>
              </a:rPr>
              <a:t> Production activities include gas/oil</a:t>
            </a: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6789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E7FB085-8BDA-4C4F-927D-311E2B9E22C9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6789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00D1F1E-271E-40DC-963A-E719E65D5B9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39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6809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C10FB0F-D5C6-48FB-AFED-BB9AF36635DE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6809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2709DBE-60AE-4C25-BE95-8CB43091DF1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53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Enter amount of unreimbursed educator expenses (up to $250) under section “Educator Expenses – Elementary and Secondary”</a:t>
            </a:r>
          </a:p>
        </p:txBody>
      </p:sp>
      <p:sp>
        <p:nvSpPr>
          <p:cNvPr id="68301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6ABE401-B11C-4993-B74C-E6F1AF5EB4AB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68301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B59A7CC-F65B-4A8D-9E85-E60FC3282CD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18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BD2397D-E244-4002-81B3-1E1D107E3FF4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68506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40A8D5C-6E8E-4A2E-B8C8-F6FE2F1D3897}" type="slidenum">
              <a:rPr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6850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50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mtClean="0">
                <a:cs typeface="Arial" panose="020B0604020202020204" pitchFamily="34" charset="0"/>
              </a:rPr>
              <a:t> Tax law allows self-employed to get an adjustment to income for ½ of self-employment tax they must pay for Medicare &amp; Social Security.  This is equivalent to the amount that employers pay on behalf of employees</a:t>
            </a:r>
          </a:p>
        </p:txBody>
      </p:sp>
    </p:spTree>
    <p:extLst>
      <p:ext uri="{BB962C8B-B14F-4D97-AF65-F5344CB8AC3E}">
        <p14:creationId xmlns:p14="http://schemas.microsoft.com/office/powerpoint/2010/main" val="910501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C9D0CF1-B9D5-4F86-A271-2A65D576CEDD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68710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B83273E-1DA6-4F1A-8038-0940B1BEA313}" type="slidenum">
              <a:rPr lang="en-US" altLang="en-US"/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6871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71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655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Adjustments To Income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Pub 17 Chapter 17-19</a:t>
            </a:r>
          </a:p>
          <a:p>
            <a:r>
              <a:rPr lang="en-US" altLang="en-US" dirty="0" smtClean="0"/>
              <a:t>Pub 4012 Tab E</a:t>
            </a:r>
          </a:p>
          <a:p>
            <a:r>
              <a:rPr lang="en-US" altLang="en-US" dirty="0" smtClean="0"/>
              <a:t>(Federal 1040-Lines 23-37)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80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Alimony Paid</a:t>
            </a:r>
            <a:endParaRPr lang="en-US" altLang="en-US" sz="2400" smtClean="0"/>
          </a:p>
        </p:txBody>
      </p:sp>
      <p:sp>
        <p:nvSpPr>
          <p:cNvPr id="68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400" dirty="0" smtClean="0"/>
              <a:t>Divorce/Separation agreement required </a:t>
            </a:r>
          </a:p>
          <a:p>
            <a:r>
              <a:rPr lang="en-US" altLang="en-US" sz="3400" dirty="0" smtClean="0"/>
              <a:t>Enter as Adjustment to Income</a:t>
            </a:r>
          </a:p>
          <a:p>
            <a:pPr lvl="1"/>
            <a:r>
              <a:rPr lang="en-US" altLang="en-US" sz="3000" dirty="0" smtClean="0"/>
              <a:t>Reported on Federal 1040 Line 31</a:t>
            </a:r>
          </a:p>
          <a:p>
            <a:r>
              <a:rPr lang="en-US" altLang="en-US" sz="3400" dirty="0" smtClean="0"/>
              <a:t>Must also provide recipient’s SS #</a:t>
            </a:r>
          </a:p>
          <a:p>
            <a:r>
              <a:rPr lang="en-US" altLang="en-US" sz="3400" dirty="0" smtClean="0"/>
              <a:t>Recipient must report as income</a:t>
            </a:r>
          </a:p>
          <a:p>
            <a:pPr lvl="1"/>
            <a:r>
              <a:rPr lang="en-US" altLang="en-US" sz="3000" dirty="0" smtClean="0"/>
              <a:t>Reported on Federal 1040 Line 11 Alimony Received</a:t>
            </a:r>
          </a:p>
          <a:p>
            <a:endParaRPr lang="en-US" altLang="en-US" dirty="0" smtClean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29774" y="58579"/>
            <a:ext cx="1639359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E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4740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IRA Contribution Deduction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00" dirty="0" smtClean="0"/>
              <a:t>Only traditional IRA - not Roth, Simple, etc.</a:t>
            </a:r>
          </a:p>
          <a:p>
            <a:pPr>
              <a:lnSpc>
                <a:spcPct val="80000"/>
              </a:lnSpc>
            </a:pPr>
            <a:r>
              <a:rPr lang="en-US" altLang="en-US" sz="2600" dirty="0" smtClean="0"/>
              <a:t>Criteria:</a:t>
            </a:r>
            <a:r>
              <a:rPr lang="en-US" altLang="en-US" sz="2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Taxpayer must have earned income 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Wages, Self-Employment income,  etc.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Under 70 ½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Max amount of contribution is lesser of compensation or $5,500 ($6,500 if age 50 or over)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If taxpayer and/or spouse have employer retirement plan, deductible amount of contribution is based on filing status &amp; AGI (Tables) 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Can make tax year contribution until 4/15 of following year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22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IRA Contribution Deduction</a:t>
            </a:r>
            <a:endParaRPr lang="en-US" altLang="en-US" dirty="0" smtClean="0"/>
          </a:p>
        </p:txBody>
      </p:sp>
      <p:sp>
        <p:nvSpPr>
          <p:cNvPr id="69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Use IRA </a:t>
            </a:r>
            <a:r>
              <a:rPr lang="en-US" altLang="en-US" dirty="0" err="1" smtClean="0"/>
              <a:t>Wkt</a:t>
            </a:r>
            <a:r>
              <a:rPr lang="en-US" altLang="en-US" dirty="0" smtClean="0"/>
              <a:t> to enter IRA contributions</a:t>
            </a:r>
          </a:p>
          <a:p>
            <a:r>
              <a:rPr lang="en-US" altLang="en-US" dirty="0" smtClean="0"/>
              <a:t>Non-deductible (after-tax) contributions tracked on  Form 8606  (discussed under IRA section)</a:t>
            </a:r>
          </a:p>
          <a:p>
            <a:pPr lvl="1"/>
            <a:r>
              <a:rPr lang="en-US" altLang="en-US" dirty="0" smtClean="0"/>
              <a:t>See TaxPrep4Free.org Special Topic document “IRA Non- Deductible Contributions and Deductions”</a:t>
            </a:r>
          </a:p>
          <a:p>
            <a:r>
              <a:rPr lang="en-US" altLang="en-US" dirty="0" smtClean="0"/>
              <a:t>Excess contribution:  Amount in excess of limits or contributed after age 70½.   </a:t>
            </a:r>
          </a:p>
          <a:p>
            <a:pPr lvl="1"/>
            <a:r>
              <a:rPr lang="en-US" altLang="en-US" dirty="0" smtClean="0"/>
              <a:t>Must withdraw excess before return due or pay 6% penalty</a:t>
            </a:r>
          </a:p>
          <a:p>
            <a:r>
              <a:rPr lang="en-US" altLang="en-US" dirty="0" smtClean="0"/>
              <a:t>If taxpayer &gt; 70½ , can make contribution to spousal IRA if spouse is under 70½</a:t>
            </a:r>
          </a:p>
          <a:p>
            <a:r>
              <a:rPr lang="en-US" altLang="en-US" dirty="0" smtClean="0"/>
              <a:t>If taxpayer makes contribution to IRA, may also get Retirement Savings Credit</a:t>
            </a:r>
          </a:p>
          <a:p>
            <a:pPr lvl="1"/>
            <a:r>
              <a:rPr lang="en-US" altLang="en-US" dirty="0" smtClean="0"/>
              <a:t>TW brings up Form 8880 for data entry</a:t>
            </a:r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(cont’d)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476254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TW-IRA </a:t>
            </a:r>
            <a:r>
              <a:rPr lang="en-US" altLang="en-US" dirty="0" err="1" smtClean="0"/>
              <a:t>Wkt</a:t>
            </a:r>
            <a:r>
              <a:rPr lang="en-US" altLang="en-US" dirty="0" smtClean="0"/>
              <a:t> for IRA Contributions</a:t>
            </a:r>
          </a:p>
        </p:txBody>
      </p:sp>
      <p:pic>
        <p:nvPicPr>
          <p:cNvPr id="10" name="Picture 9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600200"/>
            <a:ext cx="8001000" cy="459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9827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76400"/>
            <a:ext cx="8001000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23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r>
              <a:rPr lang="en-US" altLang="en-US" dirty="0" smtClean="0"/>
              <a:t>TW IRA </a:t>
            </a:r>
            <a:r>
              <a:rPr lang="en-US" altLang="en-US" dirty="0" err="1" smtClean="0"/>
              <a:t>Wkt</a:t>
            </a:r>
            <a:endParaRPr lang="en-US" altLang="en-US" sz="2800" dirty="0" smtClean="0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6934200" y="4038600"/>
            <a:ext cx="609600" cy="47069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733800"/>
            <a:ext cx="4495800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TW calculates deductible portion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of IRA </a:t>
            </a:r>
            <a:r>
              <a:rPr lang="en-US" b="1" dirty="0" smtClean="0">
                <a:latin typeface="Arial" charset="0"/>
              </a:rPr>
              <a:t>contributions; transfers to </a:t>
            </a:r>
            <a:r>
              <a:rPr lang="en-US" b="1" dirty="0">
                <a:latin typeface="Arial" charset="0"/>
              </a:rPr>
              <a:t>1040 Line 32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1600" y="4953000"/>
            <a:ext cx="4275138" cy="6461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Nondeductible contributions tracked 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on Form 8606</a:t>
            </a: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6934200" y="4800600"/>
            <a:ext cx="609600" cy="42148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95400" y="3200400"/>
            <a:ext cx="4484946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Enter </a:t>
            </a:r>
            <a:r>
              <a:rPr lang="en-US" b="1" dirty="0" smtClean="0">
                <a:latin typeface="Arial" charset="0"/>
              </a:rPr>
              <a:t>current tax year IRA contribution</a:t>
            </a:r>
            <a:endParaRPr lang="en-US" b="1" dirty="0">
              <a:latin typeface="Arial" charset="0"/>
            </a:endParaRPr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6934200" y="3276600"/>
            <a:ext cx="609600" cy="519906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0" y="1676400"/>
            <a:ext cx="29718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 smtClean="0">
                <a:latin typeface="Arial" charset="0"/>
              </a:rPr>
              <a:t>TW calculates maximum </a:t>
            </a:r>
          </a:p>
          <a:p>
            <a:pPr eaLnBrk="1" hangingPunct="1">
              <a:defRPr/>
            </a:pPr>
            <a:r>
              <a:rPr lang="en-US" b="1" dirty="0" smtClean="0">
                <a:latin typeface="Arial" charset="0"/>
              </a:rPr>
              <a:t>allowable contribution</a:t>
            </a:r>
            <a:endParaRPr lang="en-US" b="1" dirty="0">
              <a:latin typeface="Arial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934200" y="1676400"/>
            <a:ext cx="609600" cy="51990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1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4" name="TextBox 23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(cont’d)</a:t>
            </a:r>
            <a:endParaRPr lang="en-US" sz="1600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6019800" y="1981200"/>
            <a:ext cx="838200" cy="7620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>
            <a:endCxn id="16" idx="2"/>
          </p:cNvCxnSpPr>
          <p:nvPr/>
        </p:nvCxnSpPr>
        <p:spPr bwMode="auto">
          <a:xfrm>
            <a:off x="5791200" y="3505200"/>
            <a:ext cx="1143000" cy="3135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endCxn id="11" idx="2"/>
          </p:cNvCxnSpPr>
          <p:nvPr/>
        </p:nvCxnSpPr>
        <p:spPr bwMode="auto">
          <a:xfrm>
            <a:off x="5791200" y="4267200"/>
            <a:ext cx="1143000" cy="674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>
            <a:endCxn id="13" idx="2"/>
          </p:cNvCxnSpPr>
          <p:nvPr/>
        </p:nvCxnSpPr>
        <p:spPr bwMode="auto">
          <a:xfrm flipV="1">
            <a:off x="5638800" y="5011341"/>
            <a:ext cx="1295400" cy="1702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57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8001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8371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TW 1040 Line 32 – Deductible IRA Contribution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924800" y="4876800"/>
            <a:ext cx="838200" cy="228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4800600" y="4876800"/>
            <a:ext cx="2286000" cy="6461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TW transfers from 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IRA </a:t>
            </a:r>
            <a:r>
              <a:rPr lang="en-US" b="1" dirty="0" err="1" smtClean="0">
                <a:latin typeface="Arial" charset="0"/>
              </a:rPr>
              <a:t>Wkt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>
                <a:latin typeface="Arial" charset="0"/>
              </a:rPr>
              <a:t>Line 11</a:t>
            </a:r>
          </a:p>
        </p:txBody>
      </p:sp>
      <p:pic>
        <p:nvPicPr>
          <p:cNvPr id="12" name="Picture 11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3" name="Straight Arrow Connector 12"/>
          <p:cNvCxnSpPr>
            <a:endCxn id="7" idx="2"/>
          </p:cNvCxnSpPr>
          <p:nvPr/>
        </p:nvCxnSpPr>
        <p:spPr bwMode="auto">
          <a:xfrm flipV="1">
            <a:off x="7086600" y="4991100"/>
            <a:ext cx="838200" cy="1143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93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Student Loan Interest Deduction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Interest paid on a qualified student loan</a:t>
            </a:r>
          </a:p>
          <a:p>
            <a:r>
              <a:rPr lang="en-US" altLang="en-US" sz="2800" dirty="0" smtClean="0"/>
              <a:t>Eligible expenses:  tuition, room &amp; board, books </a:t>
            </a:r>
          </a:p>
          <a:p>
            <a:r>
              <a:rPr lang="en-US" altLang="en-US" sz="2800" dirty="0" smtClean="0"/>
              <a:t>Expenses &amp; loan for taxpayer, spouse or depend- </a:t>
            </a:r>
            <a:r>
              <a:rPr lang="en-US" altLang="en-US" sz="2800" dirty="0" err="1" smtClean="0"/>
              <a:t>ents</a:t>
            </a:r>
            <a:r>
              <a:rPr lang="en-US" altLang="en-US" sz="2800" dirty="0" smtClean="0"/>
              <a:t> enrolled at least ½ time in degree program</a:t>
            </a:r>
          </a:p>
          <a:p>
            <a:r>
              <a:rPr lang="en-US" altLang="en-US" sz="2800" dirty="0" smtClean="0"/>
              <a:t>Cannot be claimed if taxpayer can be claimed as dependent by someone else</a:t>
            </a:r>
          </a:p>
          <a:p>
            <a:r>
              <a:rPr lang="en-US" altLang="en-US" sz="2800" dirty="0" smtClean="0"/>
              <a:t>Loan cannot be from relative</a:t>
            </a:r>
          </a:p>
          <a:p>
            <a:r>
              <a:rPr lang="en-US" altLang="en-US" sz="2800" dirty="0" smtClean="0"/>
              <a:t>Maximum benefit is $2,500, depending on AGI, Filing Status (TW computes)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63437" y="58579"/>
            <a:ext cx="1605696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J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51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62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246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TW-1040 </a:t>
            </a:r>
            <a:r>
              <a:rPr lang="en-US" altLang="en-US" dirty="0" err="1" smtClean="0"/>
              <a:t>Wkt</a:t>
            </a:r>
            <a:r>
              <a:rPr lang="en-US" altLang="en-US" dirty="0" smtClean="0"/>
              <a:t> 2 - Student Loan Interest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5562600" y="3581400"/>
            <a:ext cx="6096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52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848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451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TW 1040 Line 33 – Student Loan Interest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772400" y="4876800"/>
            <a:ext cx="838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4953000"/>
            <a:ext cx="2971800" cy="6461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TW  transfers from 1040 </a:t>
            </a:r>
            <a:r>
              <a:rPr lang="en-US" b="1" dirty="0" err="1" smtClean="0">
                <a:latin typeface="Arial" charset="0"/>
              </a:rPr>
              <a:t>Wkt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>
                <a:latin typeface="Arial" charset="0"/>
              </a:rPr>
              <a:t>2</a:t>
            </a:r>
          </a:p>
        </p:txBody>
      </p:sp>
      <p:pic>
        <p:nvPicPr>
          <p:cNvPr id="9" name="Picture 8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10" idx="3"/>
            <a:endCxn id="7" idx="2"/>
          </p:cNvCxnSpPr>
          <p:nvPr/>
        </p:nvCxnSpPr>
        <p:spPr bwMode="auto">
          <a:xfrm flipV="1">
            <a:off x="6781800" y="5105400"/>
            <a:ext cx="990600" cy="17065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15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229600" cy="1143000"/>
          </a:xfrm>
        </p:spPr>
        <p:txBody>
          <a:bodyPr>
            <a:noAutofit/>
          </a:bodyPr>
          <a:lstStyle/>
          <a:p>
            <a:r>
              <a:rPr lang="en-US" altLang="en-US" sz="3000" dirty="0" smtClean="0"/>
              <a:t>Tuition &amp; Fees Deduction - Reported on Form 1098-T (covered in Education Expenses module)</a:t>
            </a:r>
          </a:p>
        </p:txBody>
      </p:sp>
      <p:sp>
        <p:nvSpPr>
          <p:cNvPr id="275459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9530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700" dirty="0" smtClean="0"/>
              <a:t>Tuition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Fees, books, supplies, equipment only qualified if must be paid to institution as a condition of enrollment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700" dirty="0" smtClean="0"/>
              <a:t>Covers taxpayer, spouse or dependent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700" dirty="0" smtClean="0"/>
              <a:t>Maximum deduction $4,000, depending on AGI/Filing Status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700" dirty="0" smtClean="0"/>
              <a:t>Enter on 1040 </a:t>
            </a:r>
            <a:r>
              <a:rPr lang="en-US" sz="2700" dirty="0" err="1" smtClean="0"/>
              <a:t>Wkt</a:t>
            </a:r>
            <a:r>
              <a:rPr lang="en-US" sz="2700" dirty="0" smtClean="0"/>
              <a:t> 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700" dirty="0" smtClean="0"/>
              <a:t>Cannot also take Education Credit(s) for same expenses, so compare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700" dirty="0" smtClean="0"/>
              <a:t>Unless TP has high income, education credit is more beneficial than Tuition &amp; Fees deduction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 smtClean="0"/>
              <a:t>NOTE:  Data on Form 1098-T does not necessarily provide full out-of-pocket tuition paid by taxpayer.  Ask what they paid.</a:t>
            </a:r>
          </a:p>
          <a:p>
            <a:pPr>
              <a:defRPr/>
            </a:pPr>
            <a:endParaRPr lang="en-US" sz="2800" dirty="0" smtClean="0"/>
          </a:p>
        </p:txBody>
      </p:sp>
      <p:pic>
        <p:nvPicPr>
          <p:cNvPr id="6" name="Picture 5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59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u="sng" dirty="0" smtClean="0"/>
              <a:t>Adjustments</a:t>
            </a:r>
            <a:r>
              <a:rPr lang="en-US" altLang="en-US" sz="3600" b="1" dirty="0" smtClean="0"/>
              <a:t>:</a:t>
            </a:r>
            <a:r>
              <a:rPr lang="en-US" altLang="en-US" sz="3600" dirty="0" smtClean="0"/>
              <a:t>  dollar-for-dollar subtractions from income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6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 dirty="0" smtClean="0"/>
              <a:t>                       </a:t>
            </a:r>
            <a:r>
              <a:rPr lang="en-US" altLang="en-US" sz="3600" b="1" dirty="0" smtClean="0"/>
              <a:t>Total Income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 b="1" dirty="0" smtClean="0"/>
              <a:t>                   </a:t>
            </a:r>
            <a:r>
              <a:rPr lang="en-US" altLang="en-US" sz="3600" b="1" u="sng" dirty="0" smtClean="0"/>
              <a:t>less  Adjustments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 b="1" dirty="0" smtClean="0"/>
              <a:t>           Adjusted Gross Income (AGI)</a:t>
            </a:r>
          </a:p>
          <a:p>
            <a:pPr lvl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2222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305800" cy="1143000"/>
          </a:xfrm>
        </p:spPr>
        <p:txBody>
          <a:bodyPr/>
          <a:lstStyle/>
          <a:p>
            <a:r>
              <a:rPr lang="en-US" altLang="en-US" smtClean="0"/>
              <a:t>Return of Jury Duty Pay to Employer</a:t>
            </a:r>
          </a:p>
        </p:txBody>
      </p:sp>
      <p:sp>
        <p:nvSpPr>
          <p:cNvPr id="714755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9530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Some companies pay employees normal pay while on jury duty &amp; then require reimburse- </a:t>
            </a:r>
            <a:r>
              <a:rPr lang="en-US" altLang="en-US" dirty="0" err="1" smtClean="0"/>
              <a:t>ment</a:t>
            </a:r>
            <a:r>
              <a:rPr lang="en-US" altLang="en-US" dirty="0" smtClean="0"/>
              <a:t> of actual jury duty pay to company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In this situation: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 </a:t>
            </a:r>
            <a:r>
              <a:rPr lang="en-US" altLang="en-US" dirty="0" smtClean="0"/>
              <a:t>Employees’ normal pay during jury duty included in Wages on 1040 Line 7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Actual jury duty pay included as 1040 Line 21 Other Income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If you returned jury duty pay to your employer, enter amount on 1040 Line 35 as Adjustment to Income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01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Summary - Entering Adjustments into TW</a:t>
            </a:r>
          </a:p>
        </p:txBody>
      </p:sp>
      <p:sp>
        <p:nvSpPr>
          <p:cNvPr id="71680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876800"/>
          </a:xfrm>
        </p:spPr>
        <p:txBody>
          <a:bodyPr/>
          <a:lstStyle/>
          <a:p>
            <a:r>
              <a:rPr lang="en-US" altLang="en-US" sz="3000" dirty="0" smtClean="0"/>
              <a:t>Entries can be made on these Federal 1040 Lines only; all others are </a:t>
            </a:r>
            <a:r>
              <a:rPr lang="en-US" altLang="en-US" sz="3000" dirty="0" smtClean="0">
                <a:solidFill>
                  <a:srgbClr val="FF0000"/>
                </a:solidFill>
              </a:rPr>
              <a:t>Out Of Scope </a:t>
            </a:r>
          </a:p>
          <a:p>
            <a:pPr lvl="1"/>
            <a:r>
              <a:rPr lang="en-US" altLang="en-US" dirty="0" smtClean="0"/>
              <a:t>Educator expenses</a:t>
            </a:r>
          </a:p>
          <a:p>
            <a:pPr lvl="2"/>
            <a:r>
              <a:rPr lang="en-US" altLang="en-US" sz="2600" dirty="0" smtClean="0"/>
              <a:t>Enter on 1040 </a:t>
            </a:r>
            <a:r>
              <a:rPr lang="en-US" altLang="en-US" sz="2600" dirty="0" err="1" smtClean="0"/>
              <a:t>Wkt</a:t>
            </a:r>
            <a:r>
              <a:rPr lang="en-US" altLang="en-US" sz="2600" dirty="0" smtClean="0"/>
              <a:t> 2</a:t>
            </a:r>
          </a:p>
          <a:p>
            <a:pPr lvl="1"/>
            <a:r>
              <a:rPr lang="en-US" altLang="en-US" dirty="0" smtClean="0"/>
              <a:t>Deductible part of self-employment tax (Line 27)</a:t>
            </a:r>
          </a:p>
          <a:p>
            <a:pPr lvl="2"/>
            <a:r>
              <a:rPr lang="en-US" altLang="en-US" sz="2600" dirty="0" smtClean="0"/>
              <a:t>Automatically calculated from Schedule SE</a:t>
            </a:r>
          </a:p>
          <a:p>
            <a:pPr lvl="1"/>
            <a:r>
              <a:rPr lang="en-US" altLang="en-US" sz="3000" dirty="0" smtClean="0"/>
              <a:t> </a:t>
            </a:r>
            <a:r>
              <a:rPr lang="en-US" altLang="en-US" dirty="0" smtClean="0"/>
              <a:t>Penalty on early withdrawal of savings (Line 30)</a:t>
            </a:r>
          </a:p>
          <a:p>
            <a:pPr lvl="2"/>
            <a:r>
              <a:rPr lang="en-US" altLang="en-US" sz="3000" dirty="0" smtClean="0"/>
              <a:t> </a:t>
            </a:r>
            <a:r>
              <a:rPr lang="en-US" altLang="en-US" sz="2600" dirty="0" smtClean="0"/>
              <a:t>Flows from Interest Stmt</a:t>
            </a:r>
          </a:p>
          <a:p>
            <a:pPr lvl="1"/>
            <a:r>
              <a:rPr lang="en-US" altLang="en-US" sz="3000" dirty="0" smtClean="0"/>
              <a:t> </a:t>
            </a:r>
            <a:r>
              <a:rPr lang="en-US" altLang="en-US" dirty="0" smtClean="0"/>
              <a:t>Alimony paid (Line 31)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2600" dirty="0" smtClean="0"/>
          </a:p>
        </p:txBody>
      </p:sp>
      <p:pic>
        <p:nvPicPr>
          <p:cNvPr id="6" name="Picture 5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90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Summary - Entering Adjustments into TW</a:t>
            </a:r>
            <a:endParaRPr lang="en-US" altLang="en-US" sz="2800" dirty="0" smtClean="0"/>
          </a:p>
        </p:txBody>
      </p:sp>
      <p:sp>
        <p:nvSpPr>
          <p:cNvPr id="718851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 lnSpcReduction="10000"/>
          </a:bodyPr>
          <a:lstStyle/>
          <a:p>
            <a:pPr lvl="1"/>
            <a:r>
              <a:rPr lang="en-US" altLang="en-US" dirty="0" smtClean="0"/>
              <a:t>IRA deduction (Line 32)</a:t>
            </a:r>
          </a:p>
          <a:p>
            <a:pPr lvl="2"/>
            <a:r>
              <a:rPr lang="en-US" altLang="en-US" sz="2600" dirty="0" smtClean="0"/>
              <a:t>Enter on IRA </a:t>
            </a:r>
            <a:r>
              <a:rPr lang="en-US" altLang="en-US" sz="2600" dirty="0" err="1" smtClean="0"/>
              <a:t>Wkt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Student loan interest deduction (Line 33)</a:t>
            </a:r>
          </a:p>
          <a:p>
            <a:pPr lvl="2"/>
            <a:r>
              <a:rPr lang="en-US" altLang="en-US" sz="2600" dirty="0" smtClean="0"/>
              <a:t>Enter on 1040 </a:t>
            </a:r>
            <a:r>
              <a:rPr lang="en-US" altLang="en-US" sz="2600" dirty="0" err="1" smtClean="0"/>
              <a:t>Wkt</a:t>
            </a:r>
            <a:r>
              <a:rPr lang="en-US" altLang="en-US" sz="2600" dirty="0" smtClean="0"/>
              <a:t> 2</a:t>
            </a:r>
          </a:p>
          <a:p>
            <a:pPr lvl="1"/>
            <a:r>
              <a:rPr lang="en-US" altLang="en-US" dirty="0" smtClean="0"/>
              <a:t>Tuition &amp; fees deduction (Line 34)</a:t>
            </a:r>
          </a:p>
          <a:p>
            <a:pPr lvl="2"/>
            <a:r>
              <a:rPr lang="en-US" altLang="en-US" sz="2600" dirty="0" smtClean="0"/>
              <a:t>Enter on 1040 Wt 2 </a:t>
            </a:r>
          </a:p>
          <a:p>
            <a:pPr lvl="1"/>
            <a:r>
              <a:rPr lang="en-US" altLang="en-US" dirty="0" smtClean="0"/>
              <a:t> Jury duty pay returned to your employer</a:t>
            </a:r>
          </a:p>
          <a:p>
            <a:pPr lvl="2"/>
            <a:r>
              <a:rPr lang="en-US" altLang="en-US" sz="2600" dirty="0" smtClean="0"/>
              <a:t>Actual jury duty pay included as 1040 Line 21 Other Income</a:t>
            </a:r>
          </a:p>
          <a:p>
            <a:pPr lvl="2"/>
            <a:r>
              <a:rPr lang="en-US" altLang="en-US" sz="2600" dirty="0" smtClean="0"/>
              <a:t>Enter amount returned to employer on 1040 Line 35 </a:t>
            </a:r>
          </a:p>
          <a:p>
            <a:pPr lvl="2"/>
            <a:endParaRPr lang="en-US" altLang="en-US" dirty="0" smtClean="0"/>
          </a:p>
        </p:txBody>
      </p:sp>
      <p:pic>
        <p:nvPicPr>
          <p:cNvPr id="6" name="Picture 5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7" name="TextBox 6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(cont’d)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77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7924800" cy="1143000"/>
          </a:xfrm>
        </p:spPr>
        <p:txBody>
          <a:bodyPr/>
          <a:lstStyle/>
          <a:p>
            <a:r>
              <a:rPr lang="en-US" altLang="en-US" smtClean="0"/>
              <a:t>TW-Adjustments to Income</a:t>
            </a:r>
          </a:p>
        </p:txBody>
      </p:sp>
      <p:pic>
        <p:nvPicPr>
          <p:cNvPr id="6" name="Picture 5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21176" t="8333" r="13529"/>
          <a:stretch>
            <a:fillRect/>
          </a:stretch>
        </p:blipFill>
        <p:spPr bwMode="auto">
          <a:xfrm>
            <a:off x="609600" y="1524000"/>
            <a:ext cx="8077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1063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Adjustments To Income </a:t>
            </a:r>
            <a:br>
              <a:rPr lang="en-US" altLang="en-US" smtClean="0"/>
            </a:br>
            <a:r>
              <a:rPr lang="en-US" altLang="en-US" smtClean="0"/>
              <a:t>In Scope</a:t>
            </a:r>
          </a:p>
        </p:txBody>
      </p:sp>
      <p:sp>
        <p:nvSpPr>
          <p:cNvPr id="675844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4800600"/>
          </a:xfrm>
        </p:spPr>
        <p:txBody>
          <a:bodyPr>
            <a:normAutofit lnSpcReduction="10000"/>
          </a:bodyPr>
          <a:lstStyle/>
          <a:p>
            <a:r>
              <a:rPr lang="en-US" altLang="en-US" sz="3000" smtClean="0"/>
              <a:t>Educator expenses </a:t>
            </a:r>
          </a:p>
          <a:p>
            <a:r>
              <a:rPr lang="en-US" altLang="en-US" sz="3000" smtClean="0"/>
              <a:t>Health savings account (HSA)(special certification)</a:t>
            </a:r>
          </a:p>
          <a:p>
            <a:r>
              <a:rPr lang="en-US" altLang="en-US" sz="3000" smtClean="0"/>
              <a:t>Deductible part of self-employment tax</a:t>
            </a:r>
          </a:p>
          <a:p>
            <a:r>
              <a:rPr lang="en-US" altLang="en-US" sz="3000" smtClean="0"/>
              <a:t>Penalty on early withdrawal of savings</a:t>
            </a:r>
          </a:p>
          <a:p>
            <a:r>
              <a:rPr lang="en-US" altLang="en-US" sz="3000" smtClean="0"/>
              <a:t>Alimony paid</a:t>
            </a:r>
          </a:p>
          <a:p>
            <a:r>
              <a:rPr lang="en-US" altLang="en-US" sz="3000" smtClean="0"/>
              <a:t>IRA deduction</a:t>
            </a:r>
          </a:p>
          <a:p>
            <a:r>
              <a:rPr lang="en-US" altLang="en-US" sz="3000" smtClean="0"/>
              <a:t>Student loan interest deduction</a:t>
            </a:r>
          </a:p>
          <a:p>
            <a:r>
              <a:rPr lang="en-US" altLang="en-US" sz="3000" smtClean="0"/>
              <a:t>Tuition &amp; fees</a:t>
            </a:r>
          </a:p>
          <a:p>
            <a:r>
              <a:rPr lang="en-US" altLang="en-US" sz="3000" smtClean="0"/>
              <a:t>Return of jury duty pay to employer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20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Adjustments To Income </a:t>
            </a:r>
            <a:br>
              <a:rPr lang="en-US" altLang="en-US" dirty="0" smtClean="0"/>
            </a:br>
            <a:r>
              <a:rPr lang="en-US" altLang="en-US" dirty="0" smtClean="0">
                <a:solidFill>
                  <a:srgbClr val="FF0000"/>
                </a:solidFill>
              </a:rPr>
              <a:t>Out of Scope</a:t>
            </a:r>
          </a:p>
        </p:txBody>
      </p:sp>
      <p:sp>
        <p:nvSpPr>
          <p:cNvPr id="677892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400" dirty="0" smtClean="0"/>
              <a:t>Certain business expenses (1040 Line 24)</a:t>
            </a:r>
          </a:p>
          <a:p>
            <a:pPr>
              <a:lnSpc>
                <a:spcPct val="90000"/>
              </a:lnSpc>
            </a:pPr>
            <a:r>
              <a:rPr lang="en-US" altLang="en-US" sz="3400" dirty="0" smtClean="0"/>
              <a:t>Moving expenses (1040 Line 26)</a:t>
            </a:r>
          </a:p>
          <a:p>
            <a:pPr>
              <a:lnSpc>
                <a:spcPct val="90000"/>
              </a:lnSpc>
            </a:pPr>
            <a:r>
              <a:rPr lang="en-US" altLang="en-US" sz="3400" dirty="0" smtClean="0"/>
              <a:t>Self-employed SEP, SIMPLE &amp; qualified plans (1040 Line 28)</a:t>
            </a:r>
          </a:p>
          <a:p>
            <a:pPr>
              <a:lnSpc>
                <a:spcPct val="90000"/>
              </a:lnSpc>
            </a:pPr>
            <a:r>
              <a:rPr lang="en-US" altLang="en-US" sz="3400" dirty="0" smtClean="0"/>
              <a:t>Self-employed health insurance (1040 Line 29)</a:t>
            </a:r>
          </a:p>
          <a:p>
            <a:pPr>
              <a:lnSpc>
                <a:spcPct val="90000"/>
              </a:lnSpc>
            </a:pPr>
            <a:r>
              <a:rPr lang="en-US" altLang="en-US" sz="3400" dirty="0" smtClean="0"/>
              <a:t>Domestic production activities and other miscellaneous deductions (1040 Line 35)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000" dirty="0" smtClean="0"/>
          </a:p>
          <a:p>
            <a:endParaRPr lang="en-US" altLang="en-US" sz="3000" dirty="0" smtClean="0"/>
          </a:p>
        </p:txBody>
      </p:sp>
      <p:pic>
        <p:nvPicPr>
          <p:cNvPr id="677893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38" y="6096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11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Educator Expenses</a:t>
            </a:r>
          </a:p>
        </p:txBody>
      </p:sp>
      <p:sp>
        <p:nvSpPr>
          <p:cNvPr id="67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 Teachers/Instructors grades K - 12</a:t>
            </a:r>
          </a:p>
          <a:p>
            <a:r>
              <a:rPr lang="en-US" altLang="en-US" dirty="0" smtClean="0"/>
              <a:t> Unreimbursed classroom expenses</a:t>
            </a:r>
          </a:p>
          <a:p>
            <a:r>
              <a:rPr lang="en-US" altLang="en-US" dirty="0" smtClean="0"/>
              <a:t> Must work 900 hours in school year</a:t>
            </a:r>
          </a:p>
          <a:p>
            <a:r>
              <a:rPr lang="en-US" altLang="en-US" dirty="0" smtClean="0"/>
              <a:t> Maximum adjustment $250</a:t>
            </a:r>
          </a:p>
          <a:p>
            <a:pPr lvl="1"/>
            <a:r>
              <a:rPr lang="en-US" altLang="en-US" dirty="0" smtClean="0"/>
              <a:t>If expenses &gt; $250, enter excess on </a:t>
            </a:r>
            <a:r>
              <a:rPr lang="en-US" altLang="en-US" dirty="0" err="1" smtClean="0"/>
              <a:t>Sch</a:t>
            </a:r>
            <a:r>
              <a:rPr lang="en-US" altLang="en-US" dirty="0" smtClean="0"/>
              <a:t> A Line 21 Unreimbursed Employee Expenses</a:t>
            </a:r>
          </a:p>
          <a:p>
            <a:pPr lvl="1"/>
            <a:r>
              <a:rPr lang="en-US" altLang="en-US" dirty="0" smtClean="0"/>
              <a:t> Use 1040 </a:t>
            </a:r>
            <a:r>
              <a:rPr lang="en-US" altLang="en-US" dirty="0" err="1" smtClean="0"/>
              <a:t>Wkt</a:t>
            </a:r>
            <a:r>
              <a:rPr lang="en-US" altLang="en-US" dirty="0" smtClean="0"/>
              <a:t> 2 (link from 1040 Line 23) to enter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795515" y="58579"/>
            <a:ext cx="1973618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smtClean="0"/>
              <a:t>Pub 4012 Page E-3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61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21176" t="9375" r="3529" b="2083"/>
          <a:stretch>
            <a:fillRect/>
          </a:stretch>
        </p:blipFill>
        <p:spPr bwMode="auto">
          <a:xfrm>
            <a:off x="609600" y="16002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1986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7924800" cy="1143000"/>
          </a:xfrm>
        </p:spPr>
        <p:txBody>
          <a:bodyPr/>
          <a:lstStyle/>
          <a:p>
            <a:r>
              <a:rPr lang="en-US" altLang="en-US" smtClean="0"/>
              <a:t>TW-Educator Expenses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6858000" y="5943600"/>
            <a:ext cx="6858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42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Deductible Part of Self-Employment Tax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Applies to self-employed who reported income on Schedule C</a:t>
            </a:r>
          </a:p>
          <a:p>
            <a:r>
              <a:rPr lang="en-US" altLang="en-US" dirty="0" err="1" smtClean="0"/>
              <a:t>TaxWise</a:t>
            </a:r>
            <a:r>
              <a:rPr lang="en-US" altLang="en-US" dirty="0" smtClean="0"/>
              <a:t> automatically calculates SS &amp; Medicare Tax that must be paid by taxpayer on Schedule SE</a:t>
            </a:r>
          </a:p>
          <a:p>
            <a:r>
              <a:rPr lang="en-US" altLang="en-US" dirty="0" smtClean="0"/>
              <a:t>½ of tax from Schedule SE automatically goes to Form 1040 Line 27 in </a:t>
            </a:r>
            <a:r>
              <a:rPr lang="en-US" altLang="en-US" dirty="0" err="1" smtClean="0"/>
              <a:t>TaxWise</a:t>
            </a:r>
            <a:r>
              <a:rPr lang="en-US" altLang="en-US" dirty="0" smtClean="0"/>
              <a:t> as an income adjustment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4316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Penalty on Early Withdrawal of Savings</a:t>
            </a:r>
          </a:p>
        </p:txBody>
      </p:sp>
      <p:sp>
        <p:nvSpPr>
          <p:cNvPr id="1508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Early Withdrawal Penalty occurs when funds are withdrawn from CDs before maturity</a:t>
            </a:r>
          </a:p>
          <a:p>
            <a:pPr lvl="1">
              <a:defRPr/>
            </a:pPr>
            <a:r>
              <a:rPr lang="en-US" sz="3200" dirty="0" smtClean="0"/>
              <a:t>Reported in Box 2 of 1099-INT or 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r>
              <a:rPr lang="en-US" sz="3200" dirty="0"/>
              <a:t> </a:t>
            </a:r>
            <a:r>
              <a:rPr lang="en-US" sz="3200" dirty="0" smtClean="0"/>
              <a:t>   Box 3 of 1099-OID</a:t>
            </a:r>
          </a:p>
          <a:p>
            <a:pPr lvl="1">
              <a:defRPr/>
            </a:pPr>
            <a:r>
              <a:rPr lang="en-US" sz="3200" dirty="0" smtClean="0"/>
              <a:t>In TaxWise, penalty automatically carries to 1040 Line 30  from 1099-INT or 1099 OID entry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1525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7.5|7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14.2|18.3|8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7.8|8.3|16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5.8|6"/>
</p:tagLst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1463</Words>
  <Application>Microsoft Office PowerPoint</Application>
  <PresentationFormat>On-screen Show (4:3)</PresentationFormat>
  <Paragraphs>264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ＭＳ Ｐゴシック</vt:lpstr>
      <vt:lpstr>Verdana</vt:lpstr>
      <vt:lpstr>Wingdings</vt:lpstr>
      <vt:lpstr>NJ Template 06</vt:lpstr>
      <vt:lpstr>Adjustments To Income</vt:lpstr>
      <vt:lpstr>Definitions</vt:lpstr>
      <vt:lpstr>TW-Adjustments to Income</vt:lpstr>
      <vt:lpstr>Adjustments To Income  In Scope</vt:lpstr>
      <vt:lpstr>Adjustments To Income  Out of Scope</vt:lpstr>
      <vt:lpstr>Educator Expenses</vt:lpstr>
      <vt:lpstr>TW-Educator Expenses</vt:lpstr>
      <vt:lpstr>Deductible Part of Self-Employment Tax</vt:lpstr>
      <vt:lpstr>Penalty on Early Withdrawal of Savings</vt:lpstr>
      <vt:lpstr>Alimony Paid</vt:lpstr>
      <vt:lpstr>IRA Contribution Deduction</vt:lpstr>
      <vt:lpstr>IRA Contribution Deduction</vt:lpstr>
      <vt:lpstr>TW-IRA Wkt for IRA Contributions</vt:lpstr>
      <vt:lpstr>TW IRA Wkt</vt:lpstr>
      <vt:lpstr>TW 1040 Line 32 – Deductible IRA Contribution</vt:lpstr>
      <vt:lpstr>Student Loan Interest Deduction</vt:lpstr>
      <vt:lpstr>TW-1040 Wkt 2 - Student Loan Interest</vt:lpstr>
      <vt:lpstr>TW 1040 Line 33 – Student Loan Interest</vt:lpstr>
      <vt:lpstr>Tuition &amp; Fees Deduction - Reported on Form 1098-T (covered in Education Expenses module)</vt:lpstr>
      <vt:lpstr>Return of Jury Duty Pay to Employer</vt:lpstr>
      <vt:lpstr>Summary - Entering Adjustments into TW</vt:lpstr>
      <vt:lpstr>Summary - Entering Adjustments into TW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2015-11-05T18:27:53Z</dcterms:modified>
</cp:coreProperties>
</file>